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6" r:id="rId4"/>
    <p:sldMasterId id="2147483858" r:id="rId5"/>
  </p:sldMasterIdLst>
  <p:notesMasterIdLst>
    <p:notesMasterId r:id="rId21"/>
  </p:notesMasterIdLst>
  <p:handoutMasterIdLst>
    <p:handoutMasterId r:id="rId22"/>
  </p:handoutMasterIdLst>
  <p:sldIdLst>
    <p:sldId id="256" r:id="rId6"/>
    <p:sldId id="321" r:id="rId7"/>
    <p:sldId id="351" r:id="rId8"/>
    <p:sldId id="304" r:id="rId9"/>
    <p:sldId id="327" r:id="rId10"/>
    <p:sldId id="311" r:id="rId11"/>
    <p:sldId id="328" r:id="rId12"/>
    <p:sldId id="324" r:id="rId13"/>
    <p:sldId id="308" r:id="rId14"/>
    <p:sldId id="338" r:id="rId15"/>
    <p:sldId id="347" r:id="rId16"/>
    <p:sldId id="307" r:id="rId17"/>
    <p:sldId id="349" r:id="rId18"/>
    <p:sldId id="348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72C23320-9C25-4C16-9856-BB4026FBFA7C}">
          <p14:sldIdLst>
            <p14:sldId id="256"/>
            <p14:sldId id="321"/>
            <p14:sldId id="351"/>
            <p14:sldId id="304"/>
            <p14:sldId id="327"/>
            <p14:sldId id="311"/>
            <p14:sldId id="328"/>
            <p14:sldId id="324"/>
            <p14:sldId id="308"/>
            <p14:sldId id="338"/>
            <p14:sldId id="347"/>
            <p14:sldId id="307"/>
            <p14:sldId id="349"/>
          </p14:sldIdLst>
        </p14:section>
        <p14:section name="Naamloze sectie" id="{EE8C78EA-6C00-4AC8-9B4A-6C357D8370EB}">
          <p14:sldIdLst>
            <p14:sldId id="348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A55"/>
    <a:srgbClr val="9C3857"/>
    <a:srgbClr val="EA5045"/>
    <a:srgbClr val="9D3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CD690F-78A6-BC3B-440F-E612047F6326}" v="17" dt="2025-11-20T13:55:06.354"/>
    <p1510:client id="{8FB3A7F6-0031-7461-DE05-0F1B303AAC1C}" v="110" dt="2025-11-20T13:49:08.7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tableStyles" Target="tableStyles.xml" Id="rId26" /><Relationship Type="http://schemas.openxmlformats.org/officeDocument/2006/relationships/customXml" Target="../customXml/item3.xml" Id="rId3" /><Relationship Type="http://schemas.openxmlformats.org/officeDocument/2006/relationships/notesMaster" Target="notesMasters/notesMaster1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theme" Target="theme/theme1.xml" Id="rId25" /><Relationship Type="http://schemas.openxmlformats.org/officeDocument/2006/relationships/customXml" Target="../customXml/item2.xml" Id="rId2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customXml" Target="../customXml/item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viewProps" Target="viewProps.xml" Id="rId24" /><Relationship Type="http://schemas.openxmlformats.org/officeDocument/2006/relationships/slideMaster" Target="slideMasters/slideMaster2.xml" Id="rId5" /><Relationship Type="http://schemas.openxmlformats.org/officeDocument/2006/relationships/slide" Target="slides/slide10.xml" Id="rId15" /><Relationship Type="http://schemas.openxmlformats.org/officeDocument/2006/relationships/presProps" Target="presProps.xml" Id="rId23" /><Relationship Type="http://schemas.microsoft.com/office/2015/10/relationships/revisionInfo" Target="revisionInfo.xml" Id="rId28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handoutMaster" Target="handoutMasters/handoutMaster1.xml" Id="rId22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2A932968-79EC-5A44-B99E-54A06D7D27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084397-A5D8-F04B-853A-3710141AFF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FB643-6C62-3344-9264-8785309C52AD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F5500A-FE29-AC41-B78B-04F630D599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9D8C21-92B4-DE4B-9ECD-ED11881B1C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65ED6-5C89-7A4E-A588-3B2155F6DC5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870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95B3E-6497-A74D-98F1-4C940C70070C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D0D3C-1D0B-D040-B743-DD2F296D31C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7767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De </a:t>
            </a:r>
            <a:r>
              <a:rPr lang="en-US" err="1">
                <a:cs typeface="Calibri"/>
              </a:rPr>
              <a:t>vorige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bijeenkomst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D0D3C-1D0B-D040-B743-DD2F296D31C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710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 - start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23DC01F5-F0BA-064D-83B4-7BDCB7C045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6296" y="6052859"/>
            <a:ext cx="1371600" cy="419100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3492E636-0AE3-614B-98DF-AFF0FDD0F2EC}"/>
              </a:ext>
            </a:extLst>
          </p:cNvPr>
          <p:cNvSpPr txBox="1"/>
          <p:nvPr userDrawn="1"/>
        </p:nvSpPr>
        <p:spPr>
          <a:xfrm>
            <a:off x="596349" y="4780512"/>
            <a:ext cx="5396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i="0">
                <a:solidFill>
                  <a:schemeClr val="accent1"/>
                </a:solidFill>
                <a:latin typeface="Montserrat SemiBold" pitchFamily="2" charset="77"/>
              </a:rPr>
              <a:t>Welkom bij </a:t>
            </a:r>
            <a:r>
              <a:rPr lang="nl-NL" sz="4000" b="1" i="0" err="1">
                <a:solidFill>
                  <a:schemeClr val="accent1"/>
                </a:solidFill>
                <a:latin typeface="Montserrat SemiBold" pitchFamily="2" charset="77"/>
              </a:rPr>
              <a:t>Odion</a:t>
            </a:r>
            <a:endParaRPr lang="nl-NL" sz="4000" b="1" i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B832D38-9757-C847-AFD3-8E3CB0B585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4171" y="5508557"/>
            <a:ext cx="460938" cy="46093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FDD3D82-43F2-A744-84CA-BA2C09A95A6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0" y="0"/>
            <a:ext cx="9144000" cy="3429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 om beeld toe te voegen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AE9D5C3-EF14-B042-9025-EE36B99400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08400" y="5739026"/>
            <a:ext cx="2284897" cy="28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9150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pregel / opsomming -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97CB100-117E-8246-97CE-96FA3E0AD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525" y="5359036"/>
            <a:ext cx="577850" cy="111125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84CA3FA-FD24-9B4A-BFD4-B272F6DEF8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75903" y="-13232"/>
            <a:ext cx="943594" cy="50010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5ED139-EE37-D043-8F24-3D300A37A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4470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regel / opsomming -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5ED139-EE37-D043-8F24-3D300A37A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5420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regel / opsomming -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5ED139-EE37-D043-8F24-3D300A37A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>
              <a:defRPr sz="1500" b="1" i="0">
                <a:solidFill>
                  <a:schemeClr val="accent2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2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2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2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2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F36D11D-77F2-B540-B75D-2676AE2506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313" y="5641134"/>
            <a:ext cx="1379179" cy="90462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BCBD3D7-5610-AA48-9CA1-2B4E53A92C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7005" y="633426"/>
            <a:ext cx="819363" cy="157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5984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regel / opsomming -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4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5ED139-EE37-D043-8F24-3D300A37A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>
              <a:defRPr sz="1500" b="1" i="0">
                <a:solidFill>
                  <a:schemeClr val="bg1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bg1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bg1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bg1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bg1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AE64302-794B-8046-A0CC-5640D62B8B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7761" y="5735210"/>
            <a:ext cx="392223" cy="39222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A2C3E84-CC46-E345-A690-ED712131FB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5248" y="5852160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8432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vullende foto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57CAB6C-B5A5-CE4C-B503-1212526BDF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97CD24-A9C1-814B-864F-FF2C813CE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7498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vullende foto -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57CAB6C-B5A5-CE4C-B503-1212526BDF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97CD24-A9C1-814B-864F-FF2C813CE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208" y="4859124"/>
            <a:ext cx="6837871" cy="1072338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3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0394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coll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BFCD19-8EDD-D44D-8D5B-753854A64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5F4F808-EA51-0B48-950D-4287E598537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0" y="0"/>
            <a:ext cx="4572000" cy="3429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C8DEB5-2A28-8B4F-9C59-EFC3794AD5F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72000" y="3429000"/>
            <a:ext cx="4572000" cy="344057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58413B-643F-4542-A065-0570E434A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4" y="4352706"/>
            <a:ext cx="3378424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7525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dion_Kopregel / object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4E86E2-2B79-B44E-80FC-4B299CF9E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4474296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_Kopregel /object -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DD651A-88FE-044C-8505-C6E241B02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8999767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dion_Kopregel / object -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A063DE-D8A4-3646-AE0A-DADBF39C8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6208938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 - geen vraag te g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>
            <a:extLst>
              <a:ext uri="{FF2B5EF4-FFF2-40B4-BE49-F238E27FC236}">
                <a16:creationId xmlns:a16="http://schemas.microsoft.com/office/drawing/2014/main" id="{23DC01F5-F0BA-064D-83B4-7BDCB7C045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6296" y="6052859"/>
            <a:ext cx="1371600" cy="419100"/>
          </a:xfrm>
          <a:prstGeom prst="rect">
            <a:avLst/>
          </a:prstGeom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3492E636-0AE3-614B-98DF-AFF0FDD0F2EC}"/>
              </a:ext>
            </a:extLst>
          </p:cNvPr>
          <p:cNvSpPr txBox="1"/>
          <p:nvPr userDrawn="1"/>
        </p:nvSpPr>
        <p:spPr>
          <a:xfrm>
            <a:off x="693296" y="6059989"/>
            <a:ext cx="2571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i="0" err="1">
                <a:solidFill>
                  <a:schemeClr val="accent2"/>
                </a:solidFill>
                <a:latin typeface="Montserrat SemiBold" pitchFamily="2" charset="77"/>
              </a:rPr>
              <a:t>www.odion.nl</a:t>
            </a:r>
            <a:endParaRPr lang="nl-NL" sz="2200" b="1" i="0">
              <a:solidFill>
                <a:schemeClr val="accent2"/>
              </a:solidFill>
              <a:latin typeface="Montserrat SemiBold" pitchFamily="2" charset="77"/>
            </a:endParaRP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6B832D38-9757-C847-AFD3-8E3CB0B585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558" y="2283768"/>
            <a:ext cx="915546" cy="91554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281D8CB-359F-4F4A-9D95-95F0696C15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3288" y="386041"/>
            <a:ext cx="660712" cy="132142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7FB38A0-4019-3342-8936-5699A3D8147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2096" y="1368705"/>
            <a:ext cx="338759" cy="33875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D4581BD-37FB-4443-A419-F9D1D46883D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53652" y="2741541"/>
            <a:ext cx="4586398" cy="5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2379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_Kopregel / object -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A063DE-D8A4-3646-AE0A-DADBF39C8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630773"/>
            <a:ext cx="6837871" cy="32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2pPr>
            <a:lvl3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3pPr>
            <a:lvl4pPr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4pPr>
            <a:lvl5pPr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4378179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1AEF7-6ACA-BE46-9C76-9601E1AB2278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54B0E-056E-0E4F-9D4D-7EF3FDFCA97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775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288902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769775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05297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56559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58486"/>
            <a:ext cx="3886200" cy="435133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472237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277331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39028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260782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 Foto links / tekst rechts 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1E71C9B-5729-1044-A483-161F889F0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014" y="4813004"/>
            <a:ext cx="554836" cy="74977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FEBBB5-BD3E-7741-A7D2-A1A9FF8B151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 om beeld toe te voegen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9623" y="764554"/>
            <a:ext cx="3579064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0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789684" y="2809558"/>
            <a:ext cx="3579064" cy="32838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accent3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61770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B90C77-4635-6C4D-B10E-22F03D4ADFBF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81C6010-D73D-AF45-BB4F-FC7C617D5E9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885087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44438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 Foto links / tekst rechts 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00A4946-735A-8A44-89EB-53307A784B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4557824" y="5571400"/>
            <a:ext cx="532487" cy="104409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5041B5E-E0E3-D54F-AC60-5690B7144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68220" y="4536557"/>
            <a:ext cx="636424" cy="71508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FEBBB5-BD3E-7741-A7D2-A1A9FF8B151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 om beeld toe te voegen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9623" y="764554"/>
            <a:ext cx="3579064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000"/>
              </a:lnSpc>
              <a:defRPr sz="3600" b="1" i="0">
                <a:solidFill>
                  <a:schemeClr val="accent4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789684" y="2809558"/>
            <a:ext cx="3579064" cy="32838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bg1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33707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rechts / tekst links -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A294A1D-7FF8-5A47-A5B4-FFF81E1FA7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12989" y="5112738"/>
            <a:ext cx="893928" cy="89392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1A70314-B4A1-C941-98F6-33FB201111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1808" y="5812226"/>
            <a:ext cx="562440" cy="56244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FEBBB5-BD3E-7741-A7D2-A1A9FF8B151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 om beeld toe te voegen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3579064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0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55374" y="2809558"/>
            <a:ext cx="3579064" cy="32838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accent3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562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rechts / tekst links -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BACD405-3065-424A-8815-017CCB009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7304" y="5274291"/>
            <a:ext cx="525344" cy="99121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7AD07AB-C3DE-7449-8549-C8CBE16A0F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4492" y="6015083"/>
            <a:ext cx="715496" cy="50084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FEBBB5-BD3E-7741-A7D2-A1A9FF8B151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Klik om beeld toe te voegen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3579064" cy="1789044"/>
          </a:xfrm>
          <a:prstGeom prst="rect">
            <a:avLst/>
          </a:prstGeom>
          <a:solidFill>
            <a:schemeClr val="accent3"/>
          </a:solidFill>
        </p:spPr>
        <p:txBody>
          <a:bodyPr anchor="t"/>
          <a:lstStyle>
            <a:lvl1pPr algn="l">
              <a:lnSpc>
                <a:spcPts val="40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55374" y="2809558"/>
            <a:ext cx="3579064" cy="328388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960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_Kopregel / tekst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BF864A7-69E2-1A45-86E1-A1002A1199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8971" y="5731496"/>
            <a:ext cx="1270000" cy="7239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2CCBB4E-3A60-4E44-A519-421C8B20B1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56108" y="1084401"/>
            <a:ext cx="609155" cy="1149349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55373" y="2553597"/>
            <a:ext cx="6847811" cy="34189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accent3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5173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_Kopregel / tekst -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55373" y="2553597"/>
            <a:ext cx="6847811" cy="34189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accent3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001D928-B7F2-6A41-BCA5-1DC56E8E4C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52275" y="5368969"/>
            <a:ext cx="1218097" cy="121809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7BC23E6-13F8-DA49-B8D1-ECE246AF5C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3184" y="5179984"/>
            <a:ext cx="391388" cy="39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2458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ion_Kopregel / tekst -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CFE0C9A-50D4-C34A-98FB-E211366929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608" y="6096105"/>
            <a:ext cx="776069" cy="77606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2601D5E-DE72-9F41-B7FC-6EEE41F432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6939" y="766492"/>
            <a:ext cx="1270000" cy="1270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8FCD487-A39A-0D4C-BF68-E254104655A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55373" y="2553597"/>
            <a:ext cx="6847811" cy="34189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400"/>
              </a:lnSpc>
              <a:buNone/>
              <a:defRPr sz="1500" b="1" i="0">
                <a:solidFill>
                  <a:schemeClr val="accent4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039B330-F15C-5249-A3A1-EC3DA6020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178904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5779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474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71" r:id="rId2"/>
    <p:sldLayoutId id="2147483882" r:id="rId3"/>
    <p:sldLayoutId id="2147483875" r:id="rId4"/>
    <p:sldLayoutId id="2147483881" r:id="rId5"/>
    <p:sldLayoutId id="2147483877" r:id="rId6"/>
    <p:sldLayoutId id="2147483883" r:id="rId7"/>
    <p:sldLayoutId id="2147483879" r:id="rId8"/>
    <p:sldLayoutId id="2147483884" r:id="rId9"/>
    <p:sldLayoutId id="2147483891" r:id="rId10"/>
    <p:sldLayoutId id="2147483878" r:id="rId11"/>
    <p:sldLayoutId id="2147483885" r:id="rId12"/>
    <p:sldLayoutId id="2147483886" r:id="rId13"/>
    <p:sldLayoutId id="2147483887" r:id="rId14"/>
    <p:sldLayoutId id="2147483876" r:id="rId15"/>
    <p:sldLayoutId id="2147483880" r:id="rId16"/>
    <p:sldLayoutId id="2147483889" r:id="rId17"/>
    <p:sldLayoutId id="2147483888" r:id="rId18"/>
    <p:sldLayoutId id="2147483892" r:id="rId19"/>
    <p:sldLayoutId id="2147483890" r:id="rId20"/>
    <p:sldLayoutId id="2147483893" r:id="rId21"/>
    <p:sldLayoutId id="2147483894" r:id="rId22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8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4" r:id="rId5"/>
    <p:sldLayoutId id="2147483865" r:id="rId6"/>
    <p:sldLayoutId id="2147483866" r:id="rId7"/>
    <p:sldLayoutId id="2147483868" r:id="rId8"/>
    <p:sldLayoutId id="2147483848" r:id="rId9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h.driessen@odion.nl" TargetMode="External"/><Relationship Id="rId2" Type="http://schemas.openxmlformats.org/officeDocument/2006/relationships/hyperlink" Target="mailto:s.jillings@odion.nl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4AB7A1D-495D-3A7C-D36E-4B69F0050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17" b="19383"/>
          <a:stretch/>
        </p:blipFill>
        <p:spPr>
          <a:xfrm>
            <a:off x="20" y="275432"/>
            <a:ext cx="9143980" cy="40349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305035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>
            <a:extLst>
              <a:ext uri="{FF2B5EF4-FFF2-40B4-BE49-F238E27FC236}">
                <a16:creationId xmlns:a16="http://schemas.microsoft.com/office/drawing/2014/main" id="{0783E2F3-BAE3-9A01-DF80-A1158A39E1F3}"/>
              </a:ext>
            </a:extLst>
          </p:cNvPr>
          <p:cNvSpPr txBox="1">
            <a:spLocks/>
          </p:cNvSpPr>
          <p:nvPr/>
        </p:nvSpPr>
        <p:spPr>
          <a:xfrm>
            <a:off x="690245" y="705992"/>
            <a:ext cx="6842238" cy="150080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Montserrat SemiBold" pitchFamily="2" charset="77"/>
                <a:ea typeface="+mj-ea"/>
                <a:cs typeface="+mj-cs"/>
              </a:defRPr>
            </a:lvl1pPr>
          </a:lstStyle>
          <a:p>
            <a:r>
              <a:rPr lang="nl-NL" sz="3000" u="sng">
                <a:latin typeface="Montserrat SemiBold"/>
              </a:rPr>
              <a:t>Beelden van Meedoen projecten</a:t>
            </a:r>
            <a:endParaRPr lang="en-US"/>
          </a:p>
        </p:txBody>
      </p:sp>
      <p:pic>
        <p:nvPicPr>
          <p:cNvPr id="3" name="Picture 2" descr="IMG_0875.jpg">
            <a:extLst>
              <a:ext uri="{FF2B5EF4-FFF2-40B4-BE49-F238E27FC236}">
                <a16:creationId xmlns:a16="http://schemas.microsoft.com/office/drawing/2014/main" id="{9584A066-4FC3-8507-EBEA-1FFA97F79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37092"/>
            <a:ext cx="3038857" cy="2255302"/>
          </a:xfrm>
          <a:prstGeom prst="rect">
            <a:avLst/>
          </a:prstGeom>
        </p:spPr>
      </p:pic>
      <p:pic>
        <p:nvPicPr>
          <p:cNvPr id="4" name="Picture 3" descr="processed-AA983B63-4E2B-4EFF-B3EF-C754DC242A6A.jpeg">
            <a:extLst>
              <a:ext uri="{FF2B5EF4-FFF2-40B4-BE49-F238E27FC236}">
                <a16:creationId xmlns:a16="http://schemas.microsoft.com/office/drawing/2014/main" id="{BB44DB37-847C-3552-74DF-07F01DDFE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30" y="3884411"/>
            <a:ext cx="3147714" cy="1787965"/>
          </a:xfrm>
          <a:prstGeom prst="rect">
            <a:avLst/>
          </a:prstGeom>
        </p:spPr>
      </p:pic>
      <p:pic>
        <p:nvPicPr>
          <p:cNvPr id="6" name="Picture 5" descr="Groepsfoto Street Jump.JPG">
            <a:extLst>
              <a:ext uri="{FF2B5EF4-FFF2-40B4-BE49-F238E27FC236}">
                <a16:creationId xmlns:a16="http://schemas.microsoft.com/office/drawing/2014/main" id="{A6A2E199-318B-3EA9-8F4E-7E3B957DB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966" y="1339270"/>
            <a:ext cx="2511988" cy="1889978"/>
          </a:xfrm>
          <a:prstGeom prst="rect">
            <a:avLst/>
          </a:prstGeom>
        </p:spPr>
      </p:pic>
      <p:pic>
        <p:nvPicPr>
          <p:cNvPr id="9" name="Picture 8" descr="PHOTO-2025-11-07-12-18-35.jpg">
            <a:extLst>
              <a:ext uri="{FF2B5EF4-FFF2-40B4-BE49-F238E27FC236}">
                <a16:creationId xmlns:a16="http://schemas.microsoft.com/office/drawing/2014/main" id="{DBC30CF9-1C30-6EBE-F967-702DC2022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8783" y="1718418"/>
            <a:ext cx="2604407" cy="3514345"/>
          </a:xfrm>
          <a:prstGeom prst="rect">
            <a:avLst/>
          </a:prstGeom>
        </p:spPr>
      </p:pic>
      <p:pic>
        <p:nvPicPr>
          <p:cNvPr id="13" name="Picture 12" descr="PHOTO-2023-06-29-13-03-45.jpg">
            <a:extLst>
              <a:ext uri="{FF2B5EF4-FFF2-40B4-BE49-F238E27FC236}">
                <a16:creationId xmlns:a16="http://schemas.microsoft.com/office/drawing/2014/main" id="{2D966A54-8E60-5A46-DD52-B2699864E7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8322" y="3883043"/>
            <a:ext cx="2405743" cy="179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3472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>
            <a:extLst>
              <a:ext uri="{FF2B5EF4-FFF2-40B4-BE49-F238E27FC236}">
                <a16:creationId xmlns:a16="http://schemas.microsoft.com/office/drawing/2014/main" id="{4D440EE4-9F62-454A-938D-BE2A2FFAF29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65313" y="1719530"/>
            <a:ext cx="6847811" cy="3418939"/>
          </a:xfrm>
        </p:spPr>
        <p:txBody>
          <a:bodyPr lIns="91440" tIns="45720" rIns="91440" bIns="45720" anchor="t"/>
          <a:lstStyle/>
          <a:p>
            <a:pPr marL="285750" indent="-285750">
              <a:buChar char="•"/>
            </a:pPr>
            <a:r>
              <a:rPr lang="nl-NL">
                <a:latin typeface="Montserrat SemiBold"/>
              </a:rPr>
              <a:t>Academie voor zelfstandigheid</a:t>
            </a:r>
          </a:p>
          <a:p>
            <a:pPr marL="285750" indent="-285750">
              <a:buChar char="•"/>
            </a:pPr>
            <a:r>
              <a:rPr lang="nl-NL">
                <a:latin typeface="Montserrat SemiBold"/>
              </a:rPr>
              <a:t>Branche-opleiding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ontserrat SemiBold"/>
              </a:rPr>
              <a:t>Leren door ervaringen (talentontwikkeling)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BC95418-88AE-6D49-9DD3-7A5B787A4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6837871" cy="694595"/>
          </a:xfrm>
        </p:spPr>
        <p:txBody>
          <a:bodyPr lIns="91440" tIns="45720" rIns="91440" bIns="45720" anchor="t"/>
          <a:lstStyle/>
          <a:p>
            <a:r>
              <a:rPr lang="nl-NL">
                <a:latin typeface="Montserrat SemiBold"/>
              </a:rPr>
              <a:t>Leren en Ontwikkelen </a:t>
            </a:r>
            <a:endParaRPr lang="nl-NL"/>
          </a:p>
        </p:txBody>
      </p:sp>
      <p:pic>
        <p:nvPicPr>
          <p:cNvPr id="5" name="Picture 4" descr="Catalogus">
            <a:extLst>
              <a:ext uri="{FF2B5EF4-FFF2-40B4-BE49-F238E27FC236}">
                <a16:creationId xmlns:a16="http://schemas.microsoft.com/office/drawing/2014/main" id="{A06636C6-E6DC-0ECE-9ABA-278BB8065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428" y="1461942"/>
            <a:ext cx="2743197" cy="886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E42A4D-6AA0-3303-7D31-1C773E956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" y="3126105"/>
            <a:ext cx="4645152" cy="30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1153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E3707-A333-2D40-B37D-AE513B66E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149539"/>
            <a:ext cx="6837871" cy="1789044"/>
          </a:xfrm>
        </p:spPr>
        <p:txBody>
          <a:bodyPr lIns="91440" tIns="45720" rIns="91440" bIns="45720" anchor="t"/>
          <a:lstStyle/>
          <a:p>
            <a:r>
              <a:rPr lang="nl-NL">
                <a:latin typeface="Montserrat SemiBold"/>
              </a:rPr>
              <a:t>Zo ziet regio Zaanstreek eruit m.b.t. meedoen projecten/ </a:t>
            </a:r>
            <a:r>
              <a:rPr lang="nl-NL" err="1">
                <a:latin typeface="Montserrat SemiBold"/>
              </a:rPr>
              <a:t>Odion</a:t>
            </a:r>
            <a:r>
              <a:rPr lang="nl-NL">
                <a:latin typeface="Montserrat SemiBold"/>
              </a:rPr>
              <a:t> </a:t>
            </a:r>
            <a:endParaRPr lang="nl-NL"/>
          </a:p>
        </p:txBody>
      </p:sp>
      <p:pic>
        <p:nvPicPr>
          <p:cNvPr id="5" name="Graphic 4" descr="Denkwolkje silhouet">
            <a:extLst>
              <a:ext uri="{FF2B5EF4-FFF2-40B4-BE49-F238E27FC236}">
                <a16:creationId xmlns:a16="http://schemas.microsoft.com/office/drawing/2014/main" id="{F39D83E2-F0A4-3A6B-DB3D-4B472ABBC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5234" y="-2053"/>
            <a:ext cx="2468217" cy="2468217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3C08C55-4960-7DFA-D841-6D9103960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516" y="1708960"/>
            <a:ext cx="7081556" cy="391796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nl-NL" sz="1600" b="0">
              <a:solidFill>
                <a:srgbClr val="F6EA55"/>
              </a:solidFill>
              <a:latin typeface="Montserrat SemiBold"/>
              <a:cs typeface="Calibri"/>
            </a:endParaRPr>
          </a:p>
          <a:p>
            <a:pPr algn="ctr">
              <a:buNone/>
            </a:pPr>
            <a:endParaRPr lang="nl-NL" sz="1600">
              <a:solidFill>
                <a:srgbClr val="EA5045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nl-NL" sz="2000"/>
          </a:p>
        </p:txBody>
      </p:sp>
      <p:pic>
        <p:nvPicPr>
          <p:cNvPr id="4" name="Afbeelding 3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C7DE36F8-8DF8-7EDE-63D4-D9EDD1B61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402" y="2229789"/>
            <a:ext cx="6811717" cy="413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97013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5D6AC-D2D3-D767-1F57-F7F1473075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US" dirty="0" err="1">
                <a:latin typeface="Montserrat SemiBold"/>
              </a:rPr>
              <a:t>Doet</a:t>
            </a:r>
            <a:r>
              <a:rPr lang="en-US" dirty="0">
                <a:latin typeface="Montserrat SemiBold"/>
              </a:rPr>
              <a:t> u </a:t>
            </a:r>
            <a:r>
              <a:rPr lang="en-US" dirty="0" err="1">
                <a:latin typeface="Montserrat SemiBold"/>
              </a:rPr>
              <a:t>ook</a:t>
            </a:r>
            <a:r>
              <a:rPr lang="en-US" dirty="0">
                <a:latin typeface="Montserrat SemiBold"/>
              </a:rPr>
              <a:t> mee?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EC090-D115-C8A5-B247-41BB64182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1203003"/>
            <a:ext cx="6837871" cy="5242010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en-US" dirty="0">
              <a:latin typeface="Montserrat SemiBold"/>
            </a:endParaRPr>
          </a:p>
          <a:p>
            <a:r>
              <a:rPr lang="en-US" sz="1800" dirty="0">
                <a:latin typeface="Montserrat SemiBold"/>
              </a:rPr>
              <a:t>Wat </a:t>
            </a:r>
            <a:r>
              <a:rPr lang="en-US" sz="1800" dirty="0" err="1">
                <a:latin typeface="Montserrat SemiBold"/>
              </a:rPr>
              <a:t>zou</a:t>
            </a:r>
            <a:r>
              <a:rPr lang="en-US" sz="1800" dirty="0">
                <a:latin typeface="Montserrat SemiBold"/>
              </a:rPr>
              <a:t> het u </a:t>
            </a:r>
            <a:r>
              <a:rPr lang="en-US" sz="1800" dirty="0" err="1">
                <a:latin typeface="Montserrat SemiBold"/>
              </a:rPr>
              <a:t>kunnen</a:t>
            </a:r>
            <a:r>
              <a:rPr lang="en-US" sz="1800" dirty="0">
                <a:latin typeface="Montserrat SemiBold"/>
              </a:rPr>
              <a:t> </a:t>
            </a:r>
            <a:r>
              <a:rPr lang="en-US" sz="1800" dirty="0" err="1">
                <a:latin typeface="Montserrat SemiBold"/>
              </a:rPr>
              <a:t>brengen</a:t>
            </a:r>
            <a:r>
              <a:rPr lang="en-US" sz="1800" dirty="0">
                <a:latin typeface="Montserrat SemiBold"/>
              </a:rPr>
              <a:t>?</a:t>
            </a:r>
            <a:br>
              <a:rPr lang="en-US" dirty="0"/>
            </a:br>
            <a:br>
              <a:rPr lang="en-US" dirty="0">
                <a:latin typeface="Montserrat SemiBold"/>
              </a:rPr>
            </a:br>
            <a:endParaRPr lang="en-US" sz="1800" dirty="0">
              <a:latin typeface="Montserrat SemiBold"/>
            </a:endParaRPr>
          </a:p>
          <a:p>
            <a:r>
              <a:rPr lang="en-US" sz="1800" dirty="0">
                <a:latin typeface="Montserrat SemiBold"/>
              </a:rPr>
              <a:t>Denk </a:t>
            </a:r>
            <a:r>
              <a:rPr lang="en-US" sz="1800" dirty="0" err="1">
                <a:latin typeface="Montserrat SemiBold"/>
              </a:rPr>
              <a:t>eens</a:t>
            </a:r>
            <a:r>
              <a:rPr lang="en-US" sz="1800" dirty="0">
                <a:latin typeface="Montserrat SemiBold"/>
              </a:rPr>
              <a:t> </a:t>
            </a:r>
            <a:r>
              <a:rPr lang="en-US" sz="1800" dirty="0" err="1">
                <a:latin typeface="Montserrat SemiBold"/>
              </a:rPr>
              <a:t>na</a:t>
            </a:r>
            <a:r>
              <a:rPr lang="en-US" sz="1800" dirty="0">
                <a:latin typeface="Montserrat SemiBold"/>
              </a:rPr>
              <a:t> over de </a:t>
            </a:r>
            <a:r>
              <a:rPr lang="en-US" sz="1800" dirty="0" err="1">
                <a:latin typeface="Montserrat SemiBold"/>
              </a:rPr>
              <a:t>volgende</a:t>
            </a:r>
            <a:r>
              <a:rPr lang="en-US" sz="1800" dirty="0">
                <a:latin typeface="Montserrat SemiBold"/>
              </a:rPr>
              <a:t> </a:t>
            </a:r>
            <a:r>
              <a:rPr lang="en-US" sz="1800" dirty="0" err="1">
                <a:latin typeface="Montserrat SemiBold"/>
              </a:rPr>
              <a:t>vragen</a:t>
            </a:r>
            <a:r>
              <a:rPr lang="en-US" sz="1800" dirty="0">
                <a:latin typeface="Montserrat SemiBold"/>
              </a:rPr>
              <a:t>:</a:t>
            </a:r>
            <a:br>
              <a:rPr lang="en-US" sz="1800" dirty="0"/>
            </a:br>
            <a:endParaRPr lang="en-US" sz="1800" dirty="0">
              <a:latin typeface="Montserrat SemiBold"/>
            </a:endParaRPr>
          </a:p>
          <a:p>
            <a:pPr marL="0" indent="0">
              <a:buNone/>
            </a:pPr>
            <a:r>
              <a:rPr lang="en-US" dirty="0" err="1">
                <a:latin typeface="Montserrat SemiBold"/>
              </a:rPr>
              <a:t>Heeft</a:t>
            </a:r>
            <a:r>
              <a:rPr lang="en-US" dirty="0">
                <a:latin typeface="Montserrat SemiBold"/>
              </a:rPr>
              <a:t> u </a:t>
            </a:r>
            <a:r>
              <a:rPr lang="en-US" dirty="0" err="1">
                <a:latin typeface="Montserrat SemiBold"/>
              </a:rPr>
              <a:t>klussen</a:t>
            </a:r>
            <a:r>
              <a:rPr lang="en-US" dirty="0">
                <a:latin typeface="Montserrat SemiBold"/>
              </a:rPr>
              <a:t> die </a:t>
            </a:r>
            <a:r>
              <a:rPr lang="en-US" dirty="0" err="1">
                <a:latin typeface="Montserrat SemiBold"/>
              </a:rPr>
              <a:t>blijven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liggen</a:t>
            </a:r>
            <a:r>
              <a:rPr lang="en-US" dirty="0">
                <a:latin typeface="Montserrat SemiBold"/>
              </a:rPr>
              <a:t> die </a:t>
            </a:r>
            <a:r>
              <a:rPr lang="en-US" dirty="0" err="1">
                <a:latin typeface="Montserrat SemiBold"/>
              </a:rPr>
              <a:t>cliënten</a:t>
            </a:r>
            <a:r>
              <a:rPr lang="en-US" dirty="0">
                <a:latin typeface="Montserrat SemiBold"/>
              </a:rPr>
              <a:t> van Odion op </a:t>
            </a:r>
            <a:r>
              <a:rPr lang="en-US" dirty="0" err="1">
                <a:latin typeface="Montserrat SemiBold"/>
              </a:rPr>
              <a:t>zouden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kunnen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pakken</a:t>
            </a:r>
            <a:r>
              <a:rPr lang="en-US" dirty="0">
                <a:latin typeface="Montserrat SemiBold"/>
              </a:rPr>
              <a:t>?</a:t>
            </a:r>
            <a:endParaRPr lang="en-US"/>
          </a:p>
          <a:p>
            <a:pPr marL="0" indent="0">
              <a:buNone/>
            </a:pPr>
            <a:r>
              <a:rPr lang="en-US" dirty="0" err="1">
                <a:latin typeface="Montserrat SemiBold"/>
              </a:rPr>
              <a:t>Zijn</a:t>
            </a:r>
            <a:r>
              <a:rPr lang="en-US" dirty="0">
                <a:latin typeface="Montserrat SemiBold"/>
              </a:rPr>
              <a:t> er in </a:t>
            </a:r>
            <a:r>
              <a:rPr lang="en-US" dirty="0" err="1">
                <a:latin typeface="Montserrat SemiBold"/>
              </a:rPr>
              <a:t>uw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bedrijf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kleine</a:t>
            </a:r>
            <a:r>
              <a:rPr lang="en-US" dirty="0">
                <a:latin typeface="Montserrat SemiBold"/>
              </a:rPr>
              <a:t> taken die </a:t>
            </a:r>
            <a:r>
              <a:rPr lang="en-US" dirty="0" err="1">
                <a:latin typeface="Montserrat SemiBold"/>
              </a:rPr>
              <a:t>een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cliënt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een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dagdeel</a:t>
            </a:r>
            <a:r>
              <a:rPr lang="en-US" dirty="0">
                <a:latin typeface="Montserrat SemiBold"/>
              </a:rPr>
              <a:t> of      </a:t>
            </a:r>
            <a:r>
              <a:rPr lang="en-US" dirty="0" err="1">
                <a:latin typeface="Montserrat SemiBold"/>
              </a:rPr>
              <a:t>één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dag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zou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kunnen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doen</a:t>
            </a:r>
            <a:r>
              <a:rPr lang="en-US" dirty="0">
                <a:latin typeface="Montserrat SemiBold"/>
              </a:rPr>
              <a:t>? </a:t>
            </a:r>
          </a:p>
          <a:p>
            <a:pPr marL="0" indent="0">
              <a:buNone/>
            </a:pPr>
            <a:r>
              <a:rPr lang="en-US" dirty="0" err="1">
                <a:latin typeface="Montserrat SemiBold"/>
              </a:rPr>
              <a:t>Zijn</a:t>
            </a:r>
            <a:r>
              <a:rPr lang="en-US" dirty="0">
                <a:latin typeface="Montserrat SemiBold"/>
              </a:rPr>
              <a:t> er </a:t>
            </a:r>
            <a:r>
              <a:rPr lang="en-US" dirty="0" err="1">
                <a:latin typeface="Montserrat SemiBold"/>
              </a:rPr>
              <a:t>binnen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uw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bedrijf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collega's</a:t>
            </a:r>
            <a:r>
              <a:rPr lang="en-US" dirty="0">
                <a:latin typeface="Montserrat SemiBold"/>
              </a:rPr>
              <a:t> met </a:t>
            </a:r>
            <a:r>
              <a:rPr lang="en-US" dirty="0" err="1">
                <a:latin typeface="Montserrat SemiBold"/>
              </a:rPr>
              <a:t>affiniteit</a:t>
            </a:r>
            <a:r>
              <a:rPr lang="en-US" dirty="0">
                <a:latin typeface="Montserrat SemiBold"/>
              </a:rPr>
              <a:t> met </a:t>
            </a:r>
            <a:r>
              <a:rPr lang="en-US" dirty="0" err="1">
                <a:latin typeface="Montserrat SemiBold"/>
              </a:rPr>
              <a:t>onze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cliënten</a:t>
            </a:r>
            <a:r>
              <a:rPr lang="en-US" dirty="0">
                <a:latin typeface="Montserrat SemiBold"/>
              </a:rPr>
              <a:t> die </a:t>
            </a:r>
            <a:r>
              <a:rPr lang="en-US" dirty="0" err="1">
                <a:latin typeface="Montserrat SemiBold"/>
              </a:rPr>
              <a:t>een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stukje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begeleiding</a:t>
            </a:r>
            <a:r>
              <a:rPr lang="en-US" dirty="0">
                <a:latin typeface="Montserrat SemiBold"/>
              </a:rPr>
              <a:t> op </a:t>
            </a:r>
            <a:r>
              <a:rPr lang="en-US" dirty="0" err="1">
                <a:latin typeface="Montserrat SemiBold"/>
              </a:rPr>
              <a:t>zich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kunnen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willen</a:t>
            </a:r>
            <a:r>
              <a:rPr lang="en-US" dirty="0">
                <a:latin typeface="Montserrat SemiBold"/>
              </a:rPr>
              <a:t> </a:t>
            </a:r>
            <a:r>
              <a:rPr lang="en-US" dirty="0" err="1">
                <a:latin typeface="Montserrat SemiBold"/>
              </a:rPr>
              <a:t>nemen</a:t>
            </a:r>
            <a:r>
              <a:rPr lang="en-US" dirty="0">
                <a:latin typeface="Montserrat SemiBold"/>
              </a:rPr>
              <a:t>? </a:t>
            </a:r>
            <a:endParaRPr lang="en-US" dirty="0"/>
          </a:p>
          <a:p>
            <a:endParaRPr lang="en-US" dirty="0"/>
          </a:p>
          <a:p>
            <a:r>
              <a:rPr lang="en-US" sz="1800" dirty="0">
                <a:latin typeface="Montserrat SemiBold"/>
              </a:rPr>
              <a:t>We </a:t>
            </a:r>
            <a:r>
              <a:rPr lang="en-US" sz="1800" dirty="0" err="1">
                <a:latin typeface="Montserrat SemiBold"/>
              </a:rPr>
              <a:t>komen</a:t>
            </a:r>
            <a:r>
              <a:rPr lang="en-US" sz="1800" dirty="0">
                <a:latin typeface="Montserrat SemiBold"/>
              </a:rPr>
              <a:t> </a:t>
            </a:r>
            <a:r>
              <a:rPr lang="en-US" sz="1800" dirty="0" err="1">
                <a:latin typeface="Montserrat SemiBold"/>
              </a:rPr>
              <a:t>graag</a:t>
            </a:r>
            <a:r>
              <a:rPr lang="en-US" sz="1800" dirty="0">
                <a:latin typeface="Montserrat SemiBold"/>
              </a:rPr>
              <a:t> met u in contact! </a:t>
            </a:r>
            <a:br>
              <a:rPr lang="en-US" sz="1800" dirty="0"/>
            </a:br>
            <a:endParaRPr lang="en-US" sz="1800" dirty="0">
              <a:latin typeface="Montserrat SemiBold"/>
            </a:endParaRPr>
          </a:p>
          <a:p>
            <a:pPr marL="0" indent="0">
              <a:buNone/>
            </a:pPr>
            <a:r>
              <a:rPr lang="en-US" dirty="0">
                <a:latin typeface="Montserrat Semi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s.jillings@odion.nl</a:t>
            </a:r>
            <a:r>
              <a:rPr lang="en-US" dirty="0">
                <a:latin typeface="Montserrat SemiBold"/>
              </a:rPr>
              <a:t>      06-82 49 29 49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Montserrat SemiBold"/>
              </a:rPr>
              <a:t> </a:t>
            </a:r>
            <a:br>
              <a:rPr lang="en-US" dirty="0">
                <a:latin typeface="Montserrat SemiBold"/>
              </a:rPr>
            </a:br>
            <a:r>
              <a:rPr lang="en-US" dirty="0">
                <a:latin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h.driessen@odion.nl</a:t>
            </a:r>
            <a:r>
              <a:rPr lang="en-US" dirty="0">
                <a:latin typeface="Montserrat SemiBold"/>
              </a:rPr>
              <a:t>   06-51 05 24 00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IMG_5253.JPG">
            <a:extLst>
              <a:ext uri="{FF2B5EF4-FFF2-40B4-BE49-F238E27FC236}">
                <a16:creationId xmlns:a16="http://schemas.microsoft.com/office/drawing/2014/main" id="{85CA655B-5A2A-F6C2-8262-B01041275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264" y="217170"/>
            <a:ext cx="2587752" cy="197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0294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DF41A-7BCB-83C3-B800-1843B99CC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825" y="764554"/>
            <a:ext cx="8556943" cy="1789044"/>
          </a:xfrm>
        </p:spPr>
        <p:txBody>
          <a:bodyPr lIns="91440" tIns="45720" rIns="91440" bIns="45720" anchor="t"/>
          <a:lstStyle/>
          <a:p>
            <a:r>
              <a:rPr lang="en-US">
                <a:latin typeface="Montserrat SemiBold"/>
              </a:rPr>
              <a:t>Samen </a:t>
            </a:r>
            <a:r>
              <a:rPr lang="en-US" err="1">
                <a:latin typeface="Montserrat SemiBold"/>
              </a:rPr>
              <a:t>maakt</a:t>
            </a:r>
            <a:r>
              <a:rPr lang="en-US">
                <a:latin typeface="Montserrat SemiBold"/>
              </a:rPr>
              <a:t> </a:t>
            </a:r>
            <a:r>
              <a:rPr lang="en-US" err="1">
                <a:latin typeface="Montserrat SemiBold"/>
              </a:rPr>
              <a:t>meedoen</a:t>
            </a:r>
            <a:r>
              <a:rPr lang="en-US">
                <a:latin typeface="Montserrat SemiBold"/>
              </a:rPr>
              <a:t> </a:t>
            </a:r>
            <a:r>
              <a:rPr lang="en-US" err="1">
                <a:latin typeface="Montserrat SemiBold"/>
              </a:rPr>
              <a:t>mogelijk</a:t>
            </a:r>
            <a:r>
              <a:rPr lang="en-US">
                <a:latin typeface="Montserrat SemiBold"/>
              </a:rPr>
              <a:t>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04B03-423D-758E-1966-8CB42DC6A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r>
              <a:rPr lang="en-US" sz="4800" err="1">
                <a:latin typeface="Montserrat SemiBold"/>
              </a:rPr>
              <a:t>Vragen</a:t>
            </a:r>
            <a:r>
              <a:rPr lang="en-US" sz="4800">
                <a:latin typeface="Montserrat SemiBold"/>
              </a:rPr>
              <a:t>? </a:t>
            </a:r>
            <a:endParaRPr lang="en-US" sz="4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CDDEB3-EC64-0F63-1690-1FFB8969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650" y="2066544"/>
            <a:ext cx="2967228" cy="399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4332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9098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FEE43FB-0FA5-E34E-8B26-B86DBEA72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369" y="237016"/>
            <a:ext cx="8542845" cy="2951931"/>
          </a:xfrm>
        </p:spPr>
        <p:txBody>
          <a:bodyPr lIns="91440" tIns="45720" rIns="91440" bIns="45720" anchor="t"/>
          <a:lstStyle/>
          <a:p>
            <a:pPr algn="ctr"/>
            <a:r>
              <a:rPr lang="en-US" sz="2800">
                <a:solidFill>
                  <a:srgbClr val="F6EA55"/>
                </a:solidFill>
                <a:latin typeface="Montserrat SemiBold"/>
              </a:rPr>
              <a:t>20 </a:t>
            </a:r>
            <a:r>
              <a:rPr lang="en-US" sz="2800" err="1">
                <a:solidFill>
                  <a:srgbClr val="F6EA55"/>
                </a:solidFill>
                <a:latin typeface="Montserrat SemiBold"/>
              </a:rPr>
              <a:t>november</a:t>
            </a:r>
            <a:r>
              <a:rPr lang="en-US" sz="2800">
                <a:solidFill>
                  <a:srgbClr val="F6EA55"/>
                </a:solidFill>
                <a:latin typeface="Montserrat SemiBold"/>
              </a:rPr>
              <a:t> 2025   </a:t>
            </a:r>
            <a:br>
              <a:rPr lang="en-US" sz="2800">
                <a:latin typeface="Montserrat SemiBold"/>
              </a:rPr>
            </a:br>
            <a:r>
              <a:rPr lang="en-US" sz="2800" err="1">
                <a:solidFill>
                  <a:srgbClr val="F6EA55"/>
                </a:solidFill>
                <a:latin typeface="Montserrat SemiBold"/>
              </a:rPr>
              <a:t>Ondernemend</a:t>
            </a:r>
            <a:r>
              <a:rPr lang="en-US" sz="2800">
                <a:solidFill>
                  <a:srgbClr val="F6EA55"/>
                </a:solidFill>
                <a:latin typeface="Montserrat SemiBold"/>
              </a:rPr>
              <a:t> </a:t>
            </a:r>
            <a:r>
              <a:rPr lang="en-US" sz="2800" err="1">
                <a:solidFill>
                  <a:srgbClr val="F6EA55"/>
                </a:solidFill>
                <a:latin typeface="Montserrat SemiBold"/>
              </a:rPr>
              <a:t>Wormerland</a:t>
            </a:r>
            <a:r>
              <a:rPr lang="en-US" sz="2800">
                <a:solidFill>
                  <a:srgbClr val="F6EA55"/>
                </a:solidFill>
                <a:latin typeface="Montserrat SemiBold"/>
              </a:rPr>
              <a:t>  </a:t>
            </a:r>
            <a:br>
              <a:rPr lang="en-US" sz="2800">
                <a:latin typeface="Montserrat SemiBold"/>
              </a:rPr>
            </a:br>
            <a:r>
              <a:rPr lang="en-US" sz="2800">
                <a:solidFill>
                  <a:srgbClr val="F6EA55"/>
                </a:solidFill>
                <a:latin typeface="Montserrat SemiBold"/>
              </a:rPr>
              <a:t>Sanne </a:t>
            </a:r>
            <a:r>
              <a:rPr lang="en-US" sz="2800" err="1">
                <a:solidFill>
                  <a:srgbClr val="F6EA55"/>
                </a:solidFill>
                <a:latin typeface="Montserrat SemiBold"/>
              </a:rPr>
              <a:t>Jillings</a:t>
            </a:r>
            <a:r>
              <a:rPr lang="en-US" sz="2800">
                <a:solidFill>
                  <a:srgbClr val="F6EA55"/>
                </a:solidFill>
                <a:latin typeface="Montserrat SemiBold"/>
              </a:rPr>
              <a:t> </a:t>
            </a:r>
            <a:r>
              <a:rPr lang="en-US" sz="2800" err="1">
                <a:solidFill>
                  <a:srgbClr val="F6EA55"/>
                </a:solidFill>
                <a:latin typeface="Montserrat SemiBold"/>
              </a:rPr>
              <a:t>en</a:t>
            </a:r>
            <a:r>
              <a:rPr lang="en-US" sz="2800">
                <a:solidFill>
                  <a:srgbClr val="F6EA55"/>
                </a:solidFill>
                <a:latin typeface="Montserrat SemiBold"/>
              </a:rPr>
              <a:t> Hetty Driessen </a:t>
            </a:r>
            <a:br>
              <a:rPr lang="en-US" sz="2800"/>
            </a:br>
            <a:endParaRPr lang="en-US" sz="280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AB7A1D-495D-3A7C-D36E-4B69F0050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73" y="2689565"/>
            <a:ext cx="7540509" cy="37564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153082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44D0A-3D00-2B48-A3E7-37EC59A203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err="1">
                <a:solidFill>
                  <a:srgbClr val="F6EA55"/>
                </a:solidFill>
                <a:latin typeface="Montserrat SemiBold"/>
              </a:rPr>
              <a:t>Aanleiding</a:t>
            </a:r>
            <a:br>
              <a:rPr lang="en-US" dirty="0">
                <a:latin typeface="Montserrat SemiBold"/>
              </a:rPr>
            </a:br>
            <a:endParaRPr lang="en-US"/>
          </a:p>
        </p:txBody>
      </p:sp>
      <p:pic>
        <p:nvPicPr>
          <p:cNvPr id="4" name="Content Placeholder 3" descr="Parkeerkaart.jpg">
            <a:extLst>
              <a:ext uri="{FF2B5EF4-FFF2-40B4-BE49-F238E27FC236}">
                <a16:creationId xmlns:a16="http://schemas.microsoft.com/office/drawing/2014/main" id="{D3A2AC86-4419-0293-CD03-341DB8ADA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9058" y="2630488"/>
            <a:ext cx="2109596" cy="3284537"/>
          </a:xfrm>
          <a:prstGeom prst="rect">
            <a:avLst/>
          </a:prstGeom>
        </p:spPr>
      </p:pic>
      <p:pic>
        <p:nvPicPr>
          <p:cNvPr id="5" name="Picture 4" descr="PHOTO-2025-09-26-13-35-53.jpg">
            <a:extLst>
              <a:ext uri="{FF2B5EF4-FFF2-40B4-BE49-F238E27FC236}">
                <a16:creationId xmlns:a16="http://schemas.microsoft.com/office/drawing/2014/main" id="{EEBF9536-CC40-AADC-8E7C-88CF88CE2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543" y="1913164"/>
            <a:ext cx="5236029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5109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9B7D92C-A87D-0D42-A733-8EA7644E5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124474"/>
            <a:ext cx="6837871" cy="1270748"/>
          </a:xfrm>
        </p:spPr>
        <p:txBody>
          <a:bodyPr lIns="91440" tIns="45720" rIns="91440" bIns="45720" anchor="t"/>
          <a:lstStyle/>
          <a:p>
            <a:r>
              <a:rPr lang="nl-NL" sz="2800">
                <a:latin typeface="Montserrat SemiBold"/>
              </a:rPr>
              <a:t>Programma </a:t>
            </a:r>
            <a:br>
              <a:rPr lang="nl-NL" sz="2800">
                <a:latin typeface="Montserrat SemiBold"/>
              </a:rPr>
            </a:br>
            <a:r>
              <a:rPr lang="nl-NL" sz="2400" err="1">
                <a:latin typeface="Montserrat SemiBold"/>
              </a:rPr>
              <a:t>Odion</a:t>
            </a:r>
            <a:r>
              <a:rPr lang="nl-NL" sz="2400">
                <a:latin typeface="Montserrat SemiBold"/>
              </a:rPr>
              <a:t> - maakt meedoen mogelijk, </a:t>
            </a:r>
            <a:br>
              <a:rPr lang="nl-NL" sz="2400">
                <a:latin typeface="Montserrat SemiBold"/>
              </a:rPr>
            </a:br>
            <a:r>
              <a:rPr lang="nl-NL" sz="2400">
                <a:latin typeface="Montserrat SemiBold"/>
              </a:rPr>
              <a:t>             Geen vraag te gek</a:t>
            </a:r>
            <a:br>
              <a:rPr lang="nl-NL" sz="2400">
                <a:latin typeface="Montserrat SemiBold"/>
              </a:rPr>
            </a:br>
            <a:r>
              <a:rPr lang="nl-NL" sz="2400">
                <a:latin typeface="Montserrat SemiBold"/>
              </a:rPr>
              <a:t> </a:t>
            </a:r>
            <a:br>
              <a:rPr lang="nl-NL" sz="2400">
                <a:latin typeface="Montserrat SemiBold"/>
              </a:rPr>
            </a:br>
            <a:br>
              <a:rPr lang="nl-NL" sz="2400">
                <a:latin typeface="Montserrat SemiBold"/>
              </a:rPr>
            </a:br>
            <a:endParaRPr lang="nl-NL" sz="2400">
              <a:latin typeface="Montserrat SemiBold"/>
            </a:endParaRP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A646B1B9-EF07-7E4C-A3B4-167807AD1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2176731"/>
            <a:ext cx="7227413" cy="4003106"/>
          </a:xfrm>
        </p:spPr>
        <p:txBody>
          <a:bodyPr lIns="91440" tIns="45720" rIns="91440" bIns="45720" anchor="t"/>
          <a:lstStyle/>
          <a:p>
            <a:endParaRPr lang="nl-NL" sz="1600">
              <a:solidFill>
                <a:srgbClr val="F6EA55"/>
              </a:solidFill>
              <a:latin typeface="Montserrat SemiBold"/>
            </a:endParaRPr>
          </a:p>
          <a:p>
            <a:endParaRPr lang="nl-NL" sz="1600">
              <a:solidFill>
                <a:srgbClr val="F6EA55"/>
              </a:solidFill>
              <a:latin typeface="Montserrat SemiBold"/>
            </a:endParaRPr>
          </a:p>
          <a:p>
            <a:r>
              <a:rPr lang="nl-NL" sz="1600">
                <a:solidFill>
                  <a:srgbClr val="F6EA55"/>
                </a:solidFill>
                <a:latin typeface="Montserrat SemiBold"/>
              </a:rPr>
              <a:t>Informatie </a:t>
            </a:r>
            <a:r>
              <a:rPr lang="nl-NL" sz="1600" err="1">
                <a:solidFill>
                  <a:srgbClr val="F6EA55"/>
                </a:solidFill>
                <a:latin typeface="Montserrat SemiBold"/>
              </a:rPr>
              <a:t>Odion</a:t>
            </a:r>
            <a:r>
              <a:rPr lang="nl-NL" sz="1600">
                <a:solidFill>
                  <a:srgbClr val="F6EA55"/>
                </a:solidFill>
                <a:latin typeface="Montserrat SemiBold"/>
              </a:rPr>
              <a:t>  </a:t>
            </a:r>
            <a:endParaRPr lang="nl-NL" sz="1600">
              <a:solidFill>
                <a:srgbClr val="F6EA55"/>
              </a:solidFill>
            </a:endParaRPr>
          </a:p>
          <a:p>
            <a:endParaRPr lang="nl-NL" sz="1600">
              <a:solidFill>
                <a:srgbClr val="F6EA55"/>
              </a:solidFill>
            </a:endParaRPr>
          </a:p>
          <a:p>
            <a:r>
              <a:rPr lang="nl-NL" sz="1600">
                <a:solidFill>
                  <a:srgbClr val="F6EA55"/>
                </a:solidFill>
                <a:latin typeface="Montserrat SemiBold"/>
              </a:rPr>
              <a:t>Wat is onze kernopdracht?</a:t>
            </a:r>
            <a:endParaRPr lang="nl-NL" sz="1600">
              <a:solidFill>
                <a:srgbClr val="F6EA55"/>
              </a:solidFill>
            </a:endParaRPr>
          </a:p>
          <a:p>
            <a:endParaRPr lang="nl-NL" sz="1600">
              <a:solidFill>
                <a:srgbClr val="F6EA55"/>
              </a:solidFill>
              <a:latin typeface="Montserrat SemiBold"/>
            </a:endParaRPr>
          </a:p>
          <a:p>
            <a:r>
              <a:rPr lang="nl-NL" sz="1600">
                <a:solidFill>
                  <a:srgbClr val="F6EA55"/>
                </a:solidFill>
                <a:latin typeface="Montserrat SemiBold"/>
              </a:rPr>
              <a:t>Meedoen en aansluiten bij talenten en interesse van cliënten</a:t>
            </a:r>
            <a:endParaRPr lang="nl-NL" sz="1600">
              <a:solidFill>
                <a:srgbClr val="F6EA55"/>
              </a:solidFill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endParaRPr lang="nl-NL" sz="1600">
              <a:solidFill>
                <a:srgbClr val="F6EA55"/>
              </a:solidFill>
              <a:latin typeface="Montserrat SemiBold"/>
            </a:endParaRPr>
          </a:p>
          <a:p>
            <a:pPr marL="285750" indent="-285750">
              <a:buFont typeface="Calibri,Sans-Serif" panose="020B0604020202020204" pitchFamily="34" charset="0"/>
              <a:buChar char="-"/>
            </a:pPr>
            <a:endParaRPr lang="nl-NL" sz="1600">
              <a:solidFill>
                <a:srgbClr val="F6EA55"/>
              </a:solidFill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endParaRPr lang="nl-NL" sz="1600"/>
          </a:p>
          <a:p>
            <a:endParaRPr lang="nl-NL" sz="1600"/>
          </a:p>
          <a:p>
            <a:endParaRPr lang="nl-NL" sz="1600"/>
          </a:p>
          <a:p>
            <a:endParaRPr lang="nl-NL" sz="1600"/>
          </a:p>
          <a:p>
            <a:endParaRPr lang="nl-NL" sz="1600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4C8047-5E88-280D-169F-576BCE812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59" y="1396321"/>
            <a:ext cx="3196297" cy="212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4610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3BB375D-12F5-FF43-B8FC-16A195526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064" y="764553"/>
            <a:ext cx="5532420" cy="5776923"/>
          </a:xfrm>
        </p:spPr>
        <p:txBody>
          <a:bodyPr lIns="91440" tIns="45720" rIns="91440" bIns="45720" anchor="t"/>
          <a:lstStyle/>
          <a:p>
            <a:r>
              <a:rPr lang="nl-NL" sz="3200" u="sng">
                <a:latin typeface="Montserrat SemiBold"/>
              </a:rPr>
              <a:t>70 locaties in de regio's </a:t>
            </a:r>
            <a:br>
              <a:rPr lang="nl-NL" sz="3200" u="sng">
                <a:latin typeface="Montserrat SemiBold"/>
              </a:rPr>
            </a:br>
            <a:br>
              <a:rPr lang="nl-NL" sz="3200" u="sng">
                <a:latin typeface="Montserrat SemiBold"/>
              </a:rPr>
            </a:br>
            <a:r>
              <a:rPr lang="nl-NL" sz="3200" u="sng">
                <a:latin typeface="Montserrat SemiBold"/>
              </a:rPr>
              <a:t>Waterland</a:t>
            </a:r>
            <a:br>
              <a:rPr lang="nl-NL" sz="3200" u="sng">
                <a:latin typeface="Montserrat SemiBold"/>
              </a:rPr>
            </a:br>
            <a:br>
              <a:rPr lang="nl-NL" sz="3200" u="sng">
                <a:latin typeface="Montserrat SemiBold"/>
              </a:rPr>
            </a:br>
            <a:r>
              <a:rPr lang="nl-NL" sz="3200" u="sng">
                <a:latin typeface="Montserrat SemiBold"/>
              </a:rPr>
              <a:t>Zaanstreek</a:t>
            </a:r>
            <a:br>
              <a:rPr lang="nl-NL" sz="3200" u="sng">
                <a:latin typeface="Montserrat SemiBold"/>
              </a:rPr>
            </a:br>
            <a:br>
              <a:rPr lang="nl-NL" sz="3200" u="sng">
                <a:latin typeface="Montserrat SemiBold"/>
              </a:rPr>
            </a:br>
            <a:r>
              <a:rPr lang="nl-NL" sz="3200" u="sng">
                <a:latin typeface="Montserrat SemiBold"/>
              </a:rPr>
              <a:t>Kennemerland </a:t>
            </a:r>
            <a:br>
              <a:rPr lang="nl-NL" sz="3200" u="sng">
                <a:latin typeface="Montserrat SemiBold"/>
              </a:rPr>
            </a:br>
            <a:br>
              <a:rPr lang="nl-NL" sz="3200" u="sng">
                <a:latin typeface="Montserrat SemiBold"/>
              </a:rPr>
            </a:br>
            <a:br>
              <a:rPr lang="nl-NL" sz="1800" u="sng">
                <a:latin typeface="Montserrat SemiBold"/>
              </a:rPr>
            </a:br>
            <a:br>
              <a:rPr lang="nl-NL" sz="1600">
                <a:latin typeface="Montserrat SemiBold"/>
              </a:rPr>
            </a:br>
            <a:br>
              <a:rPr lang="nl-NL" sz="1600">
                <a:latin typeface="Montserrat SemiBold"/>
              </a:rPr>
            </a:br>
            <a:endParaRPr lang="nl-NL" sz="1600">
              <a:solidFill>
                <a:srgbClr val="9C3857"/>
              </a:solidFill>
              <a:latin typeface="Montserrat SemiBold"/>
            </a:endParaRPr>
          </a:p>
          <a:p>
            <a:br>
              <a:rPr lang="nl-NL" sz="1600">
                <a:latin typeface="Montserrat SemiBold"/>
              </a:rPr>
            </a:br>
            <a:endParaRPr lang="nl-NL" sz="1600">
              <a:latin typeface="Montserrat SemiBold"/>
            </a:endParaRP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0333BAF7-3481-9843-9A33-26B7C2C8BF27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nl-NL"/>
          </a:p>
          <a:p>
            <a:endParaRPr lang="nl-NL"/>
          </a:p>
          <a:p>
            <a:endParaRPr lang="nl-NL"/>
          </a:p>
        </p:txBody>
      </p:sp>
      <p:pic>
        <p:nvPicPr>
          <p:cNvPr id="5" name="Tijdelijke aanduiding voor inhoud 6" descr="Afbeelding met kleding, persoon, overdekt, Menselijk gezicht&#10;&#10;Automatisch gegenereerde beschrijving">
            <a:extLst>
              <a:ext uri="{FF2B5EF4-FFF2-40B4-BE49-F238E27FC236}">
                <a16:creationId xmlns:a16="http://schemas.microsoft.com/office/drawing/2014/main" id="{5B495945-6C2C-3116-B2BB-E7D37F27B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929" y="3077736"/>
            <a:ext cx="4572000" cy="31881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AAEDF1-9AF5-594C-5B07-F2427DF927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315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90A9E-7CBD-3B60-6807-6206E34CB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ED6A76-138C-9570-5B47-E5E75C05D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764554"/>
            <a:ext cx="7590747" cy="1278255"/>
          </a:xfrm>
        </p:spPr>
        <p:txBody>
          <a:bodyPr lIns="91440" tIns="45720" rIns="91440" bIns="45720" anchor="t"/>
          <a:lstStyle/>
          <a:p>
            <a:r>
              <a:rPr lang="nl-NL">
                <a:latin typeface="Montserrat SemiBold"/>
              </a:rPr>
              <a:t>Verschillende doelgroepen</a:t>
            </a:r>
            <a:br>
              <a:rPr lang="nl-NL">
                <a:latin typeface="Montserrat SemiBold"/>
              </a:rPr>
            </a:br>
            <a:br>
              <a:rPr lang="nl-NL">
                <a:latin typeface="Montserrat SemiBold"/>
              </a:rPr>
            </a:br>
            <a:br>
              <a:rPr lang="nl-NL">
                <a:latin typeface="Montserrat SemiBold"/>
              </a:rPr>
            </a:br>
            <a:br>
              <a:rPr lang="nl-NL">
                <a:latin typeface="Montserrat SemiBold"/>
              </a:rPr>
            </a:br>
            <a:r>
              <a:rPr lang="nl-NL">
                <a:latin typeface="Montserrat SemiBold"/>
              </a:rPr>
              <a:t> </a:t>
            </a:r>
            <a:br>
              <a:rPr lang="nl-NL">
                <a:latin typeface="Montserrat SemiBold"/>
              </a:rPr>
            </a:br>
            <a:br>
              <a:rPr lang="nl-NL"/>
            </a:b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431EE5-C2BD-D442-14B4-B413A1A6F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313" y="1512945"/>
            <a:ext cx="6710871" cy="3528815"/>
          </a:xfrm>
        </p:spPr>
        <p:txBody>
          <a:bodyPr lIns="91440" tIns="45720" rIns="91440" bIns="45720" anchor="t"/>
          <a:lstStyle/>
          <a:p>
            <a:pPr marL="285750" indent="-285750">
              <a:lnSpc>
                <a:spcPts val="2200"/>
              </a:lnSpc>
            </a:pPr>
            <a:endParaRPr lang="nl-NL" sz="1800" u="sng">
              <a:solidFill>
                <a:schemeClr val="bg1"/>
              </a:solidFill>
              <a:latin typeface="Montserrat SemiBold"/>
            </a:endParaRPr>
          </a:p>
          <a:p>
            <a:pPr marL="285750" indent="-285750">
              <a:lnSpc>
                <a:spcPts val="2200"/>
              </a:lnSpc>
            </a:pPr>
            <a:r>
              <a:rPr lang="nl-NL" sz="1800" u="sng" dirty="0">
                <a:solidFill>
                  <a:schemeClr val="bg1"/>
                </a:solidFill>
                <a:latin typeface="Montserrat SemiBold"/>
              </a:rPr>
              <a:t>(Licht) Verstandelijke gehandicapten</a:t>
            </a:r>
            <a:endParaRPr lang="nl-NL" sz="1800" b="0" dirty="0">
              <a:solidFill>
                <a:schemeClr val="bg1"/>
              </a:solidFill>
            </a:endParaRPr>
          </a:p>
          <a:p>
            <a:pPr marL="285750" indent="-285750">
              <a:lnSpc>
                <a:spcPts val="2200"/>
              </a:lnSpc>
            </a:pPr>
            <a:r>
              <a:rPr lang="nl-NL" sz="1800" u="sng" dirty="0">
                <a:solidFill>
                  <a:schemeClr val="bg1"/>
                </a:solidFill>
                <a:latin typeface="Montserrat SemiBold"/>
              </a:rPr>
              <a:t>Niet aangeboren hersenletsel</a:t>
            </a:r>
            <a:endParaRPr lang="nl-NL" sz="1800" b="0" dirty="0">
              <a:solidFill>
                <a:schemeClr val="bg1"/>
              </a:solidFill>
            </a:endParaRPr>
          </a:p>
          <a:p>
            <a:pPr marL="285750" indent="-285750">
              <a:lnSpc>
                <a:spcPts val="2200"/>
              </a:lnSpc>
            </a:pPr>
            <a:r>
              <a:rPr lang="nl-NL" sz="1800" u="sng" dirty="0">
                <a:solidFill>
                  <a:schemeClr val="bg1"/>
                </a:solidFill>
                <a:latin typeface="Montserrat SemiBold"/>
              </a:rPr>
              <a:t>Lichamelijk gehandicapten</a:t>
            </a:r>
            <a:endParaRPr lang="nl-NL" sz="1800" b="0" dirty="0">
              <a:solidFill>
                <a:schemeClr val="bg1"/>
              </a:solidFill>
            </a:endParaRPr>
          </a:p>
          <a:p>
            <a:pPr marL="285750" indent="-285750">
              <a:lnSpc>
                <a:spcPts val="2200"/>
              </a:lnSpc>
            </a:pPr>
            <a:r>
              <a:rPr lang="nl-NL" sz="1800" u="sng" dirty="0">
                <a:solidFill>
                  <a:schemeClr val="bg1"/>
                </a:solidFill>
                <a:latin typeface="Montserrat SemiBold"/>
              </a:rPr>
              <a:t>Kinderen </a:t>
            </a:r>
            <a:endParaRPr lang="nl-NL" sz="1800" b="0" dirty="0">
              <a:solidFill>
                <a:schemeClr val="bg1"/>
              </a:solidFill>
            </a:endParaRPr>
          </a:p>
          <a:p>
            <a:pPr marL="285750" indent="-285750">
              <a:lnSpc>
                <a:spcPts val="2200"/>
              </a:lnSpc>
            </a:pPr>
            <a:r>
              <a:rPr lang="nl-NL" sz="1800" u="sng" dirty="0">
                <a:solidFill>
                  <a:schemeClr val="bg1"/>
                </a:solidFill>
                <a:latin typeface="Montserrat SemiBold"/>
              </a:rPr>
              <a:t>Cliënten die doof zijn</a:t>
            </a:r>
            <a:r>
              <a:rPr lang="nl-NL" sz="1800" dirty="0">
                <a:solidFill>
                  <a:schemeClr val="bg1"/>
                </a:solidFill>
                <a:latin typeface="Montserrat SemiBold"/>
              </a:rPr>
              <a:t> </a:t>
            </a:r>
            <a:br>
              <a:rPr lang="nl-NL" sz="1800" dirty="0">
                <a:latin typeface="Montserrat SemiBold"/>
              </a:rPr>
            </a:br>
            <a:br>
              <a:rPr lang="nl-NL" sz="1800" dirty="0"/>
            </a:br>
            <a:endParaRPr lang="nl-NL" sz="1800" b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4432B-A92A-7142-1E32-ADDA878A0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16" y="3584591"/>
            <a:ext cx="3703320" cy="251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350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EC42B7E-04FB-2D42-9618-F6B680AEB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120483"/>
            <a:ext cx="6837871" cy="2773084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nl-NL" sz="2000" dirty="0">
                <a:latin typeface="Montserrat SemiBold"/>
              </a:rPr>
              <a:t>Wonen, ambulante begeleiding</a:t>
            </a:r>
            <a:br>
              <a:rPr lang="nl-NL" sz="2000" dirty="0"/>
            </a:br>
            <a:r>
              <a:rPr lang="nl-NL" sz="2000" dirty="0">
                <a:latin typeface="Montserrat SemiBold"/>
              </a:rPr>
              <a:t>Leer, werk en ontwikkelcentra  </a:t>
            </a:r>
            <a:br>
              <a:rPr lang="nl-NL" sz="2000" dirty="0"/>
            </a:br>
            <a:r>
              <a:rPr lang="nl-NL" sz="2000" dirty="0">
                <a:latin typeface="Montserrat SemiBold"/>
              </a:rPr>
              <a:t>Werkplekken met begeleiding </a:t>
            </a:r>
            <a:br>
              <a:rPr lang="nl-NL" sz="2000" dirty="0">
                <a:latin typeface="Montserrat SemiBold"/>
              </a:rPr>
            </a:br>
            <a:r>
              <a:rPr lang="nl-NL" sz="2000" dirty="0" err="1">
                <a:latin typeface="Montserrat SemiBold"/>
              </a:rPr>
              <a:t>Jobcoaching</a:t>
            </a:r>
            <a:r>
              <a:rPr lang="nl-NL" sz="2000" dirty="0">
                <a:latin typeface="Montserrat SemiBold"/>
              </a:rPr>
              <a:t> (</a:t>
            </a:r>
            <a:r>
              <a:rPr lang="nl-NL" sz="2000" dirty="0" err="1">
                <a:latin typeface="Montserrat SemiBold"/>
              </a:rPr>
              <a:t>Odibaan</a:t>
            </a:r>
            <a:r>
              <a:rPr lang="nl-NL" sz="2000" dirty="0">
                <a:latin typeface="Montserrat SemiBold"/>
              </a:rPr>
              <a:t>) </a:t>
            </a:r>
            <a:br>
              <a:rPr lang="nl-NL" sz="2000" dirty="0">
                <a:latin typeface="Montserrat SemiBold"/>
              </a:rPr>
            </a:br>
            <a:r>
              <a:rPr lang="nl-NL" sz="2000" dirty="0">
                <a:latin typeface="Montserrat SemiBold"/>
              </a:rPr>
              <a:t>Gezins- begeleiden en behandeling </a:t>
            </a:r>
            <a:br>
              <a:rPr lang="nl-NL" sz="2000" dirty="0"/>
            </a:br>
            <a:endParaRPr lang="nl-NL" sz="2000"/>
          </a:p>
        </p:txBody>
      </p:sp>
      <p:pic>
        <p:nvPicPr>
          <p:cNvPr id="2" name="Tijdelijke aanduiding voor inhoud 1" descr="Afbeelding met persoon, kleding, muur, overdekt&#10;&#10;Automatisch gegenereerde beschrijving">
            <a:extLst>
              <a:ext uri="{FF2B5EF4-FFF2-40B4-BE49-F238E27FC236}">
                <a16:creationId xmlns:a16="http://schemas.microsoft.com/office/drawing/2014/main" id="{2F526AAC-F301-2A61-64C6-112FFA2A0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0833" r="2" b="7221"/>
          <a:stretch/>
        </p:blipFill>
        <p:spPr>
          <a:xfrm>
            <a:off x="971025" y="3243349"/>
            <a:ext cx="6429657" cy="3093389"/>
          </a:xfrm>
          <a:noFill/>
        </p:spPr>
      </p:pic>
    </p:spTree>
    <p:extLst>
      <p:ext uri="{BB962C8B-B14F-4D97-AF65-F5344CB8AC3E}">
        <p14:creationId xmlns:p14="http://schemas.microsoft.com/office/powerpoint/2010/main" val="318197456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3BB375D-12F5-FF43-B8FC-16A195526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095" y="75125"/>
            <a:ext cx="7425880" cy="6269432"/>
          </a:xfrm>
        </p:spPr>
        <p:txBody>
          <a:bodyPr lIns="91440" tIns="45720" rIns="91440" bIns="45720" anchor="t"/>
          <a:lstStyle/>
          <a:p>
            <a:br>
              <a:rPr lang="nl-NL" sz="1600" dirty="0">
                <a:latin typeface="Montserrat SemiBold"/>
              </a:rPr>
            </a:br>
            <a:r>
              <a:rPr lang="nl-NL" sz="1800" b="0" u="sng" dirty="0">
                <a:solidFill>
                  <a:srgbClr val="9C3857"/>
                </a:solidFill>
                <a:latin typeface="Montserrat SemiBold"/>
              </a:rPr>
              <a:t>Werkplekken met begeleiding in de Regio Zaanstreek </a:t>
            </a:r>
            <a:br>
              <a:rPr lang="nl-NL" sz="1600" b="0" u="sng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Karwei</a:t>
            </a:r>
            <a:br>
              <a:rPr lang="nl-NL" sz="1600" dirty="0">
                <a:latin typeface="Montserrat SemiBold"/>
              </a:rPr>
            </a:br>
            <a:r>
              <a:rPr lang="nl-NL" sz="1600" dirty="0" err="1">
                <a:solidFill>
                  <a:srgbClr val="9C3857"/>
                </a:solidFill>
                <a:latin typeface="Montserrat SemiBold"/>
              </a:rPr>
              <a:t>Guisveld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Westerwatering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Darwinpark en Groenbrigade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Café </a:t>
            </a:r>
            <a:r>
              <a:rPr lang="nl-NL" sz="1600" dirty="0" err="1">
                <a:solidFill>
                  <a:srgbClr val="9C3857"/>
                </a:solidFill>
                <a:latin typeface="Montserrat SemiBold"/>
              </a:rPr>
              <a:t>Benee</a:t>
            </a: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, 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Tante Tee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Klusbrigade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Mediamakers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Businesspark Wormerveer ('t lokaal) </a:t>
            </a: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</a:rPr>
              <a:t>Theatergroep </a:t>
            </a:r>
            <a:br>
              <a:rPr lang="nl-NL" sz="1600" dirty="0">
                <a:latin typeface="Montserrat SemiBold"/>
              </a:rPr>
            </a:br>
            <a:br>
              <a:rPr lang="nl-NL" sz="1600" u="sng" dirty="0">
                <a:latin typeface="Montserrat SemiBold"/>
              </a:rPr>
            </a:br>
            <a:br>
              <a:rPr lang="nl-NL" sz="1600" dirty="0">
                <a:latin typeface="Montserrat SemiBold"/>
              </a:rPr>
            </a:br>
            <a:br>
              <a:rPr lang="nl-NL" sz="1600" dirty="0">
                <a:latin typeface="Montserrat SemiBold"/>
              </a:rPr>
            </a:br>
            <a:r>
              <a:rPr lang="nl-NL" sz="1600" dirty="0">
                <a:solidFill>
                  <a:srgbClr val="9C3857"/>
                </a:solidFill>
                <a:latin typeface="Montserrat SemiBold"/>
                <a:cs typeface="Calibri"/>
              </a:rPr>
              <a:t> </a:t>
            </a:r>
            <a:br>
              <a:rPr lang="nl-NL" sz="1600" b="0" dirty="0">
                <a:latin typeface="Montserrat SemiBold"/>
                <a:cs typeface="Calibri"/>
              </a:rPr>
            </a:br>
            <a:br>
              <a:rPr lang="nl-NL" sz="1600" b="0" dirty="0">
                <a:latin typeface="Montserrat SemiBold"/>
                <a:cs typeface="Calibri"/>
              </a:rPr>
            </a:br>
            <a:endParaRPr lang="nl-NL" sz="1600">
              <a:latin typeface="Montserrat SemiBold"/>
            </a:endParaRP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0333BAF7-3481-9843-9A33-26B7C2C8BF27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nl-NL"/>
          </a:p>
          <a:p>
            <a:endParaRPr lang="nl-NL"/>
          </a:p>
          <a:p>
            <a:endParaRPr lang="nl-NL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1DDC31-5049-D56D-034A-659F12C873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14">
            <a:extLst>
              <a:ext uri="{FF2B5EF4-FFF2-40B4-BE49-F238E27FC236}">
                <a16:creationId xmlns:a16="http://schemas.microsoft.com/office/drawing/2014/main" id="{4613491D-EB8F-BFF4-53C0-F069D1CDD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831" y="1444649"/>
            <a:ext cx="4631679" cy="373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7346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9159D-BD96-88AD-4F53-5142D2CA8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726CD0-0998-5371-9C58-3AFC80D88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154954"/>
            <a:ext cx="6837871" cy="960369"/>
          </a:xfrm>
        </p:spPr>
        <p:txBody>
          <a:bodyPr lIns="91440" tIns="45720" rIns="91440" bIns="45720" anchor="t"/>
          <a:lstStyle/>
          <a:p>
            <a:r>
              <a:rPr lang="nl-NL">
                <a:latin typeface="Montserrat SemiBold"/>
              </a:rPr>
              <a:t>Voorbeelden van</a:t>
            </a:r>
            <a:br>
              <a:rPr lang="en-US"/>
            </a:br>
            <a:r>
              <a:rPr lang="nl-NL">
                <a:latin typeface="Montserrat SemiBold"/>
              </a:rPr>
              <a:t>Meedoen projecten  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7618AC-CD42-F94D-5758-B5E5E4C9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1397066"/>
            <a:ext cx="6837871" cy="3644695"/>
          </a:xfrm>
        </p:spPr>
        <p:txBody>
          <a:bodyPr lIns="91440" tIns="45720" rIns="91440" bIns="45720" anchor="t"/>
          <a:lstStyle/>
          <a:p>
            <a:endParaRPr lang="nl-NL" sz="1800">
              <a:latin typeface="Montserrat SemiBold"/>
            </a:endParaRPr>
          </a:p>
          <a:p>
            <a:r>
              <a:rPr lang="nl-NL" sz="1800" dirty="0" err="1">
                <a:latin typeface="Montserrat SemiBold"/>
              </a:rPr>
              <a:t>Primos</a:t>
            </a:r>
            <a:r>
              <a:rPr lang="nl-NL" sz="1800" dirty="0">
                <a:latin typeface="Montserrat SemiBold"/>
              </a:rPr>
              <a:t> Beverwijk werken in de kantine </a:t>
            </a:r>
          </a:p>
          <a:p>
            <a:r>
              <a:rPr lang="nl-NL" sz="1800" dirty="0">
                <a:latin typeface="Montserrat SemiBold"/>
              </a:rPr>
              <a:t>Kantine opruimen en schoonmaken bij </a:t>
            </a:r>
            <a:r>
              <a:rPr lang="nl-NL" sz="1800" dirty="0" err="1">
                <a:latin typeface="Montserrat SemiBold"/>
              </a:rPr>
              <a:t>Lycurgus</a:t>
            </a:r>
            <a:r>
              <a:rPr lang="nl-NL" sz="1800" dirty="0">
                <a:latin typeface="Montserrat SemiBold"/>
              </a:rPr>
              <a:t> </a:t>
            </a:r>
          </a:p>
          <a:p>
            <a:r>
              <a:rPr lang="nl-NL" sz="1800" dirty="0">
                <a:latin typeface="Montserrat SemiBold"/>
              </a:rPr>
              <a:t>Babykleding opvouwen voor stichting Babykleding</a:t>
            </a:r>
          </a:p>
          <a:p>
            <a:r>
              <a:rPr lang="nl-NL" sz="1800" dirty="0">
                <a:latin typeface="Montserrat SemiBold"/>
              </a:rPr>
              <a:t>Werken op het Businesspark bijv. </a:t>
            </a:r>
            <a:r>
              <a:rPr lang="nl-NL" sz="1800" dirty="0" err="1">
                <a:latin typeface="Montserrat SemiBold"/>
              </a:rPr>
              <a:t>Welkoop</a:t>
            </a:r>
            <a:r>
              <a:rPr lang="nl-NL" sz="1800" dirty="0">
                <a:latin typeface="Montserrat SemiBold"/>
              </a:rPr>
              <a:t> en Babypark</a:t>
            </a:r>
          </a:p>
          <a:p>
            <a:r>
              <a:rPr lang="nl-NL" sz="1800" dirty="0">
                <a:latin typeface="Montserrat SemiBold"/>
              </a:rPr>
              <a:t>Inpakken voor Peperbol en Zaanse Schans</a:t>
            </a:r>
          </a:p>
          <a:p>
            <a:r>
              <a:rPr lang="nl-NL" sz="1800" dirty="0">
                <a:latin typeface="Montserrat SemiBold"/>
              </a:rPr>
              <a:t>Bezorgen van de </a:t>
            </a:r>
            <a:r>
              <a:rPr lang="nl-NL" sz="1800" dirty="0" err="1">
                <a:latin typeface="Montserrat SemiBold"/>
              </a:rPr>
              <a:t>Krommenieër</a:t>
            </a:r>
            <a:r>
              <a:rPr lang="nl-NL" sz="1800" dirty="0">
                <a:latin typeface="Montserrat SemiBold"/>
              </a:rPr>
              <a:t> in één wijk. </a:t>
            </a:r>
          </a:p>
          <a:p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Soep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maken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en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uitdelen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bij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de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Petruskerk</a:t>
            </a:r>
            <a:endParaRPr lang="en-US" sz="1800" dirty="0">
              <a:solidFill>
                <a:srgbClr val="FFFF00"/>
              </a:solidFill>
              <a:latin typeface="Montserrat SemiBold"/>
            </a:endParaRPr>
          </a:p>
          <a:p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Broodjes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smeren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voor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de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basisschool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 </a:t>
            </a:r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Komeet</a:t>
            </a:r>
            <a:endParaRPr lang="en-US" sz="1800" dirty="0">
              <a:solidFill>
                <a:srgbClr val="FFFF00"/>
              </a:solidFill>
              <a:latin typeface="Montserrat SemiBold"/>
            </a:endParaRPr>
          </a:p>
          <a:p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N.A.H. café </a:t>
            </a:r>
          </a:p>
          <a:p>
            <a:r>
              <a:rPr lang="en-US" sz="1800" dirty="0" err="1">
                <a:solidFill>
                  <a:srgbClr val="FFFF00"/>
                </a:solidFill>
                <a:latin typeface="Montserrat SemiBold"/>
              </a:rPr>
              <a:t>Afasie</a:t>
            </a:r>
            <a:r>
              <a:rPr lang="en-US" sz="1800" dirty="0">
                <a:solidFill>
                  <a:srgbClr val="FFFF00"/>
                </a:solidFill>
                <a:latin typeface="Montserrat SemiBold"/>
              </a:rPr>
              <a:t> centrum </a:t>
            </a:r>
          </a:p>
          <a:p>
            <a:endParaRPr lang="en-US" sz="2000" b="0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5" name="Tijdelijke aanduiding voor inhoud 6" descr="Afbeelding met persoon, kleding, person, Menselijk gezicht&#10;&#10;Automatisch gegenereerde beschrijving">
            <a:extLst>
              <a:ext uri="{FF2B5EF4-FFF2-40B4-BE49-F238E27FC236}">
                <a16:creationId xmlns:a16="http://schemas.microsoft.com/office/drawing/2014/main" id="{AC29F6A7-BB14-A2AA-E852-1E74E05E9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064" y="4944234"/>
            <a:ext cx="2848380" cy="182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7393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Kantoorthema">
  <a:themeElements>
    <a:clrScheme name="rood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EA5045"/>
      </a:accent1>
      <a:accent2>
        <a:srgbClr val="7A1C79"/>
      </a:accent2>
      <a:accent3>
        <a:srgbClr val="9C3857"/>
      </a:accent3>
      <a:accent4>
        <a:srgbClr val="F6EA55"/>
      </a:accent4>
      <a:accent5>
        <a:srgbClr val="FFFFFF"/>
      </a:accent5>
      <a:accent6>
        <a:srgbClr val="FFFFFF"/>
      </a:accent6>
      <a:hlink>
        <a:srgbClr val="000000"/>
      </a:hlink>
      <a:folHlink>
        <a:srgbClr val="0432FF"/>
      </a:folHlink>
    </a:clrScheme>
    <a:fontScheme name="Aangepast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ion-nu" id="{BAAB6A75-42A1-0443-BCB3-A54BBCA10902}" vid="{727E0E1B-619A-8D44-B63A-7327E7C60EFC}"/>
    </a:ext>
  </a:extLst>
</a:theme>
</file>

<file path=ppt/theme/theme2.xml><?xml version="1.0" encoding="utf-8"?>
<a:theme xmlns:a="http://schemas.openxmlformats.org/drawingml/2006/main" name="1_Kantoorthema">
  <a:themeElements>
    <a:clrScheme name="rood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EA5045"/>
      </a:accent1>
      <a:accent2>
        <a:srgbClr val="7A1C79"/>
      </a:accent2>
      <a:accent3>
        <a:srgbClr val="9C3857"/>
      </a:accent3>
      <a:accent4>
        <a:srgbClr val="F6EA55"/>
      </a:accent4>
      <a:accent5>
        <a:srgbClr val="FFFFFF"/>
      </a:accent5>
      <a:accent6>
        <a:srgbClr val="FFFFFF"/>
      </a:accent6>
      <a:hlink>
        <a:srgbClr val="000000"/>
      </a:hlink>
      <a:folHlink>
        <a:srgbClr val="0432FF"/>
      </a:folHlink>
    </a:clrScheme>
    <a:fontScheme name="Aangepast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ion-nu" id="{BAAB6A75-42A1-0443-BCB3-A54BBCA10902}" vid="{4A380067-BD25-B04F-83F4-F0E16A9B5045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94D3D614AB0446B058B3F90093E44B" ma:contentTypeVersion="15" ma:contentTypeDescription="Een nieuw document maken." ma:contentTypeScope="" ma:versionID="86909ec2379725cb3a6666d73bfefdd9">
  <xsd:schema xmlns:xsd="http://www.w3.org/2001/XMLSchema" xmlns:xs="http://www.w3.org/2001/XMLSchema" xmlns:p="http://schemas.microsoft.com/office/2006/metadata/properties" xmlns:ns2="5932ab47-7225-41f7-b10a-13461107b245" xmlns:ns3="575f6f07-7045-49a0-a352-ca4388be1cbe" targetNamespace="http://schemas.microsoft.com/office/2006/metadata/properties" ma:root="true" ma:fieldsID="f162f05b3bea1ad2f3aee380a9d6acf5" ns2:_="" ns3:_="">
    <xsd:import namespace="5932ab47-7225-41f7-b10a-13461107b245"/>
    <xsd:import namespace="575f6f07-7045-49a0-a352-ca4388be1c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32ab47-7225-41f7-b10a-13461107b2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414af08f-3421-4c39-90cd-9579bc8c33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5f6f07-7045-49a0-a352-ca4388be1cb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32fa781-6a22-4a28-ae28-e57bbefb9186}" ma:internalName="TaxCatchAll" ma:showField="CatchAllData" ma:web="575f6f07-7045-49a0-a352-ca4388be1c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32ab47-7225-41f7-b10a-13461107b245">
      <Terms xmlns="http://schemas.microsoft.com/office/infopath/2007/PartnerControls"/>
    </lcf76f155ced4ddcb4097134ff3c332f>
    <TaxCatchAll xmlns="575f6f07-7045-49a0-a352-ca4388be1cb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3EF286-6F17-4956-9E2C-315F8440AE05}">
  <ds:schemaRefs>
    <ds:schemaRef ds:uri="575f6f07-7045-49a0-a352-ca4388be1cbe"/>
    <ds:schemaRef ds:uri="5932ab47-7225-41f7-b10a-13461107b2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DF56D9E-1EFA-42D8-8979-804A2171E2BE}">
  <ds:schemaRefs>
    <ds:schemaRef ds:uri="575f6f07-7045-49a0-a352-ca4388be1cbe"/>
    <ds:schemaRef ds:uri="5932ab47-7225-41f7-b10a-13461107b24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6EE529D-CA27-45AC-A6E9-A3A1C8F154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Odion-basis-presentatie-2021-NIEUW (2)</Template>
  <Application>Microsoft Office PowerPoint</Application>
  <PresentationFormat>On-screen Show (4:3)</PresentationFormat>
  <Slides>15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Kantoorthema</vt:lpstr>
      <vt:lpstr>1_Kantoorthema</vt:lpstr>
      <vt:lpstr>PowerPoint Presentation</vt:lpstr>
      <vt:lpstr>20 november 2025    Ondernemend Wormerland   Sanne Jillings en Hetty Driessen  </vt:lpstr>
      <vt:lpstr>Aanleiding </vt:lpstr>
      <vt:lpstr>Programma  Odion - maakt meedoen mogelijk,               Geen vraag te gek    </vt:lpstr>
      <vt:lpstr>70 locaties in de regio's   Waterland  Zaanstreek  Kennemerland        </vt:lpstr>
      <vt:lpstr>Verschillende doelgroepen       </vt:lpstr>
      <vt:lpstr>Wonen, ambulante begeleiding Leer, werk en ontwikkelcentra   Werkplekken met begeleiding  Jobcoaching (Odibaan)  Gezins- begeleiden en behandeling  </vt:lpstr>
      <vt:lpstr> Werkplekken met begeleiding in de Regio Zaanstreek  Karwei Guisveld Westerwatering Darwinpark en Groenbrigade Café Benee,  Tante Tee Klusbrigade Mediamakers Businesspark Wormerveer ('t lokaal)  Theatergroep        </vt:lpstr>
      <vt:lpstr>Voorbeelden van Meedoen projecten  </vt:lpstr>
      <vt:lpstr>PowerPoint Presentation</vt:lpstr>
      <vt:lpstr>Leren en Ontwikkelen </vt:lpstr>
      <vt:lpstr>Zo ziet regio Zaanstreek eruit m.b.t. meedoen projecten/ Odion </vt:lpstr>
      <vt:lpstr>Doet u ook mee?</vt:lpstr>
      <vt:lpstr>Samen maakt meedoen mogelijk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Kim Melger</dc:creator>
  <cp:revision>151</cp:revision>
  <cp:lastPrinted>2020-10-01T12:59:17Z</cp:lastPrinted>
  <dcterms:created xsi:type="dcterms:W3CDTF">2024-07-31T10:55:02Z</dcterms:created>
  <dcterms:modified xsi:type="dcterms:W3CDTF">2025-11-20T15:44:54Z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0x0101000994D3D614AB0446B058B3F90093E44B</vt:lpwstr>
  </property>
  <property fmtid="{D5CDD505-2E9C-101B-9397-08002B2CF9AE}" pid="3" name="MediaServiceImageTags">
    <vt:lpwstr/>
  </property>
</Properties>
</file>